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8"/>
  </p:notesMasterIdLst>
  <p:sldIdLst>
    <p:sldId id="270" r:id="rId2"/>
    <p:sldId id="272" r:id="rId3"/>
    <p:sldId id="274" r:id="rId4"/>
    <p:sldId id="275" r:id="rId5"/>
    <p:sldId id="276" r:id="rId6"/>
    <p:sldId id="277" r:id="rId7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F01"/>
    <a:srgbClr val="152A00"/>
    <a:srgbClr val="4E0233"/>
    <a:srgbClr val="1D3A00"/>
    <a:srgbClr val="00CC99"/>
    <a:srgbClr val="66FFCC"/>
    <a:srgbClr val="007033"/>
    <a:srgbClr val="FE9202"/>
    <a:srgbClr val="CC0099"/>
    <a:srgbClr val="6C1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4" autoAdjust="0"/>
    <p:restoredTop sz="94660"/>
  </p:normalViewPr>
  <p:slideViewPr>
    <p:cSldViewPr>
      <p:cViewPr varScale="1">
        <p:scale>
          <a:sx n="109" d="100"/>
          <a:sy n="109" d="100"/>
        </p:scale>
        <p:origin x="42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65AB-9B74-481C-9AF7-0B122281500D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0596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65AB-9B74-481C-9AF7-0B122281500D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7936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65AB-9B74-481C-9AF7-0B122281500D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912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65AB-9B74-481C-9AF7-0B122281500D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0817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65AB-9B74-481C-9AF7-0B122281500D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60721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65AB-9B74-481C-9AF7-0B122281500D}" type="datetime1">
              <a:rPr lang="en-US" smtClean="0"/>
              <a:t>11/16/2023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0600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65AB-9B74-481C-9AF7-0B122281500D}" type="datetime1">
              <a:rPr lang="en-US" smtClean="0"/>
              <a:t>11/16/2023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22830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65AB-9B74-481C-9AF7-0B122281500D}" type="datetime1">
              <a:rPr lang="en-US" smtClean="0"/>
              <a:t>11/16/2023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96268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65AB-9B74-481C-9AF7-0B122281500D}" type="datetime1">
              <a:rPr lang="en-US" smtClean="0"/>
              <a:t>11/16/2023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2101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65AB-9B74-481C-9AF7-0B122281500D}" type="datetime1">
              <a:rPr lang="en-US" smtClean="0"/>
              <a:t>11/16/2023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15515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65AB-9B74-481C-9AF7-0B122281500D}" type="datetime1">
              <a:rPr lang="en-US" smtClean="0"/>
              <a:t>11/16/2023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53079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65AB-9B74-481C-9AF7-0B122281500D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Müdek Toplantısı 13/04/2023 Prof. Dr. Ayşegül Körlü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77480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81425" y="433880"/>
            <a:ext cx="6413610" cy="45811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Güncellenmiş Komisyonlar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676814"/>
              </p:ext>
            </p:extLst>
          </p:nvPr>
        </p:nvGraphicFramePr>
        <p:xfrm>
          <a:off x="2433638" y="891995"/>
          <a:ext cx="6566807" cy="41149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27542">
                  <a:extLst>
                    <a:ext uri="{9D8B030D-6E8A-4147-A177-3AD203B41FA5}">
                      <a16:colId xmlns:a16="http://schemas.microsoft.com/office/drawing/2014/main" val="1719081218"/>
                    </a:ext>
                  </a:extLst>
                </a:gridCol>
                <a:gridCol w="3054100">
                  <a:extLst>
                    <a:ext uri="{9D8B030D-6E8A-4147-A177-3AD203B41FA5}">
                      <a16:colId xmlns:a16="http://schemas.microsoft.com/office/drawing/2014/main" val="1529609180"/>
                    </a:ext>
                  </a:extLst>
                </a:gridCol>
                <a:gridCol w="1985165">
                  <a:extLst>
                    <a:ext uri="{9D8B030D-6E8A-4147-A177-3AD203B41FA5}">
                      <a16:colId xmlns:a16="http://schemas.microsoft.com/office/drawing/2014/main" val="1849645241"/>
                    </a:ext>
                  </a:extLst>
                </a:gridCol>
              </a:tblGrid>
              <a:tr h="559637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Komisyonun Adı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Görevleri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Komisyon Üyeleri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64964"/>
                  </a:ext>
                </a:extLst>
              </a:tr>
              <a:tr h="3555343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Kalite ve Akreditasyon Komisyonu (KAK) 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– Komisyonlar arası koordinasyonu sağlamak, </a:t>
                      </a:r>
                    </a:p>
                    <a:p>
                      <a:r>
                        <a:rPr lang="tr-TR" sz="1400" dirty="0" smtClean="0"/>
                        <a:t>– Anket sonuçlarını değerlendirip Bölüm Başkanlığına iletmek, </a:t>
                      </a:r>
                    </a:p>
                    <a:p>
                      <a:r>
                        <a:rPr lang="tr-TR" sz="1400" dirty="0" smtClean="0"/>
                        <a:t>– Sürekli iyileştirme çalışmalarının geliştirilmesi için metotlar araştırmak, öneriler oluşturmak ve bunları paydaşlarla tartışarak raporlamak, </a:t>
                      </a:r>
                    </a:p>
                    <a:p>
                      <a:r>
                        <a:rPr lang="tr-TR" sz="1400" dirty="0" smtClean="0"/>
                        <a:t>– Kısa ve uzun vadeli döngülerin oluşturma çalışmasını izlemek,</a:t>
                      </a:r>
                    </a:p>
                    <a:p>
                      <a:r>
                        <a:rPr lang="tr-TR" sz="1400" dirty="0" smtClean="0"/>
                        <a:t>– Komisyon liderleri ile yılda en az bir kez toplanarak, çalışmalarını izlemek, iyileştirme önerilerini almak, </a:t>
                      </a:r>
                    </a:p>
                    <a:p>
                      <a:r>
                        <a:rPr lang="tr-TR" sz="1400" dirty="0" smtClean="0"/>
                        <a:t>– Öz Değerlendirme Raporu hazırlık çalışmalarını yürütmek.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Lider: Prof. Dr. Ayşegül Körlü (MÜDEK Koordinatörü) </a:t>
                      </a:r>
                    </a:p>
                    <a:p>
                      <a:r>
                        <a:rPr lang="tr-TR" sz="1400" dirty="0" smtClean="0"/>
                        <a:t>Prof. Dr. Ahmet Çay(MÜDEK Koordinatör Yrd. ) </a:t>
                      </a:r>
                    </a:p>
                    <a:p>
                      <a:r>
                        <a:rPr lang="tr-TR" sz="1400" dirty="0" smtClean="0"/>
                        <a:t>Prof. Dr. Arzu Marmaralı </a:t>
                      </a:r>
                    </a:p>
                    <a:p>
                      <a:r>
                        <a:rPr lang="tr-TR" sz="1400" dirty="0" smtClean="0"/>
                        <a:t>Prof. Dr. Turan Atılgan </a:t>
                      </a:r>
                    </a:p>
                    <a:p>
                      <a:r>
                        <a:rPr lang="tr-TR" sz="1400" dirty="0" smtClean="0"/>
                        <a:t>Prof. Dr. Nilgün Özdil Prof. </a:t>
                      </a:r>
                    </a:p>
                    <a:p>
                      <a:r>
                        <a:rPr lang="tr-TR" sz="1400" dirty="0" smtClean="0"/>
                        <a:t>Dr. Aslı Demir </a:t>
                      </a:r>
                    </a:p>
                    <a:p>
                      <a:r>
                        <a:rPr lang="tr-TR" sz="1400" dirty="0" smtClean="0"/>
                        <a:t>Doç. Dr. Nida </a:t>
                      </a:r>
                      <a:r>
                        <a:rPr lang="tr-TR" sz="1400" dirty="0" err="1" smtClean="0"/>
                        <a:t>Oğlakcıoğlu</a:t>
                      </a:r>
                      <a:r>
                        <a:rPr lang="tr-TR" sz="1400" dirty="0" smtClean="0"/>
                        <a:t> </a:t>
                      </a:r>
                    </a:p>
                    <a:p>
                      <a:r>
                        <a:rPr lang="tr-TR" sz="1400" dirty="0" err="1" smtClean="0"/>
                        <a:t>End</a:t>
                      </a:r>
                      <a:r>
                        <a:rPr lang="tr-TR" sz="1400" dirty="0" smtClean="0"/>
                        <a:t>. Müh. Nilay Akgün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830801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0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81425" y="433880"/>
            <a:ext cx="6413610" cy="45811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Güncellenmiş Komisyonlar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087698"/>
              </p:ext>
            </p:extLst>
          </p:nvPr>
        </p:nvGraphicFramePr>
        <p:xfrm>
          <a:off x="2434130" y="1197405"/>
          <a:ext cx="6566807" cy="338768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27542">
                  <a:extLst>
                    <a:ext uri="{9D8B030D-6E8A-4147-A177-3AD203B41FA5}">
                      <a16:colId xmlns:a16="http://schemas.microsoft.com/office/drawing/2014/main" val="1719081218"/>
                    </a:ext>
                  </a:extLst>
                </a:gridCol>
                <a:gridCol w="3054100">
                  <a:extLst>
                    <a:ext uri="{9D8B030D-6E8A-4147-A177-3AD203B41FA5}">
                      <a16:colId xmlns:a16="http://schemas.microsoft.com/office/drawing/2014/main" val="1529609180"/>
                    </a:ext>
                  </a:extLst>
                </a:gridCol>
                <a:gridCol w="1985165">
                  <a:extLst>
                    <a:ext uri="{9D8B030D-6E8A-4147-A177-3AD203B41FA5}">
                      <a16:colId xmlns:a16="http://schemas.microsoft.com/office/drawing/2014/main" val="1849645241"/>
                    </a:ext>
                  </a:extLst>
                </a:gridCol>
              </a:tblGrid>
              <a:tr h="489981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Komisyonun Adı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Görevleri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Komisyon Üyeleri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64964"/>
                  </a:ext>
                </a:extLst>
              </a:tr>
              <a:tr h="286952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Eğitim Komisyonu (EK) 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– Ders dosyalarının düzenlenmesi ve güncellenmesini sağlamak, </a:t>
                      </a:r>
                    </a:p>
                    <a:p>
                      <a:r>
                        <a:rPr lang="tr-TR" sz="1400" dirty="0" smtClean="0"/>
                        <a:t>– Anket sonuçlarına göre eğitim planını gözden geçirmek ve iyileştirme önerilerini </a:t>
                      </a:r>
                      <a:r>
                        <a:rPr lang="tr-TR" sz="1400" dirty="0" err="1" smtClean="0"/>
                        <a:t>KAK’a</a:t>
                      </a:r>
                      <a:r>
                        <a:rPr lang="tr-TR" sz="1400" dirty="0" smtClean="0"/>
                        <a:t> iletmek, </a:t>
                      </a:r>
                    </a:p>
                    <a:p>
                      <a:r>
                        <a:rPr lang="tr-TR" sz="1400" dirty="0" smtClean="0"/>
                        <a:t>– Ders Değerlendirme Komisyonlarının raporlarını inceleyerek, sonuç ve önerileri </a:t>
                      </a:r>
                      <a:r>
                        <a:rPr lang="tr-TR" sz="1400" dirty="0" err="1" smtClean="0"/>
                        <a:t>KAK’a</a:t>
                      </a:r>
                      <a:r>
                        <a:rPr lang="tr-TR" sz="1400" dirty="0" smtClean="0"/>
                        <a:t> iletmek, </a:t>
                      </a:r>
                    </a:p>
                    <a:p>
                      <a:r>
                        <a:rPr lang="tr-TR" sz="1400" dirty="0" smtClean="0"/>
                        <a:t>– Eğitim planının iyileştirilmesi ve geliştirilmesi için çalışmalar yapmak.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Lider: Prof. Dr. Arzu Marmaralı </a:t>
                      </a:r>
                    </a:p>
                    <a:p>
                      <a:r>
                        <a:rPr lang="tr-TR" sz="1400" dirty="0" smtClean="0"/>
                        <a:t>Prof. Dr. Perrin Akçakoca Kumbasar </a:t>
                      </a:r>
                    </a:p>
                    <a:p>
                      <a:r>
                        <a:rPr lang="tr-TR" sz="1400" dirty="0" err="1" smtClean="0"/>
                        <a:t>Prof.Dr.Esen</a:t>
                      </a:r>
                      <a:r>
                        <a:rPr lang="tr-TR" sz="1400" dirty="0" smtClean="0"/>
                        <a:t> Özdoğan Prof. Dr. Ayşegül Ekmekçi Körlü </a:t>
                      </a:r>
                    </a:p>
                    <a:p>
                      <a:r>
                        <a:rPr lang="tr-TR" sz="1400" dirty="0" smtClean="0"/>
                        <a:t>Prof. Dr. Pınar Çelik </a:t>
                      </a:r>
                    </a:p>
                    <a:p>
                      <a:r>
                        <a:rPr lang="tr-TR" sz="1400" dirty="0" smtClean="0"/>
                        <a:t>Prof. Dr. Tülay Gülümser Prof. Dr. Oktay Pamuk Prof. Dr. Ahmet Çay </a:t>
                      </a:r>
                      <a:endParaRPr lang="tr-TR" sz="1400" dirty="0" smtClean="0"/>
                    </a:p>
                    <a:p>
                      <a:r>
                        <a:rPr lang="tr-TR" sz="1400" dirty="0" smtClean="0"/>
                        <a:t>Doç. Dr. Seher Kanat</a:t>
                      </a:r>
                      <a:endParaRPr lang="tr-TR" sz="1400" dirty="0" smtClean="0"/>
                    </a:p>
                    <a:p>
                      <a:r>
                        <a:rPr lang="tr-TR" sz="1400" dirty="0" err="1" smtClean="0"/>
                        <a:t>End</a:t>
                      </a:r>
                      <a:r>
                        <a:rPr lang="tr-TR" sz="1400" dirty="0" smtClean="0"/>
                        <a:t>. </a:t>
                      </a:r>
                      <a:r>
                        <a:rPr lang="tr-TR" sz="1400" dirty="0" err="1" smtClean="0"/>
                        <a:t>Müh</a:t>
                      </a:r>
                      <a:r>
                        <a:rPr lang="tr-TR" sz="1400" dirty="0" smtClean="0"/>
                        <a:t> .Nilay Akgün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830801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9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81238" y="281175"/>
            <a:ext cx="6413610" cy="305410"/>
          </a:xfrm>
        </p:spPr>
        <p:txBody>
          <a:bodyPr>
            <a:normAutofit fontScale="90000"/>
          </a:bodyPr>
          <a:lstStyle/>
          <a:p>
            <a:r>
              <a:rPr lang="tr-TR" dirty="0"/>
              <a:t>Güncellenmiş Komisyonlar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938225"/>
              </p:ext>
            </p:extLst>
          </p:nvPr>
        </p:nvGraphicFramePr>
        <p:xfrm>
          <a:off x="2281238" y="739290"/>
          <a:ext cx="6719208" cy="390205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760019">
                  <a:extLst>
                    <a:ext uri="{9D8B030D-6E8A-4147-A177-3AD203B41FA5}">
                      <a16:colId xmlns:a16="http://schemas.microsoft.com/office/drawing/2014/main" val="2519216463"/>
                    </a:ext>
                  </a:extLst>
                </a:gridCol>
                <a:gridCol w="3359662">
                  <a:extLst>
                    <a:ext uri="{9D8B030D-6E8A-4147-A177-3AD203B41FA5}">
                      <a16:colId xmlns:a16="http://schemas.microsoft.com/office/drawing/2014/main" val="3661910318"/>
                    </a:ext>
                  </a:extLst>
                </a:gridCol>
                <a:gridCol w="1599527">
                  <a:extLst>
                    <a:ext uri="{9D8B030D-6E8A-4147-A177-3AD203B41FA5}">
                      <a16:colId xmlns:a16="http://schemas.microsoft.com/office/drawing/2014/main" val="456651065"/>
                    </a:ext>
                  </a:extLst>
                </a:gridCol>
              </a:tblGrid>
              <a:tr h="305410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Komisyonun Adı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Görevleri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Komisyon Üyeleri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353437"/>
                  </a:ext>
                </a:extLst>
              </a:tr>
              <a:tr h="1700208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Endüstriyel İlişkiler ve Kariyer Planlama Komisyonu (EİKPK)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–E.Ü. Kariyer Planlama ve Başarı Koordinatörlüğü ile koordineli çalışarak, iş hayatının bileşenleri ile ilişkileri geliştirmek, iş dünyası ve öğrenciler arasında ara yüzey oluşturmak, </a:t>
                      </a:r>
                    </a:p>
                    <a:p>
                      <a:r>
                        <a:rPr lang="tr-TR" sz="1400" dirty="0" smtClean="0"/>
                        <a:t>– Son sınıf öğrencilerini iş hayatına hazırlayacak etkinlikler düzenlemek, </a:t>
                      </a:r>
                    </a:p>
                    <a:p>
                      <a:r>
                        <a:rPr lang="tr-TR" sz="1400" dirty="0" smtClean="0"/>
                        <a:t>– Endüstri ile ilişkiler anketini yapmak.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Lider: Doç. Dr. Nida </a:t>
                      </a:r>
                      <a:r>
                        <a:rPr lang="tr-TR" sz="1400" dirty="0" err="1" smtClean="0"/>
                        <a:t>Oğlakcıoğlu</a:t>
                      </a:r>
                      <a:r>
                        <a:rPr lang="tr-TR" sz="1400" dirty="0" smtClean="0"/>
                        <a:t> </a:t>
                      </a:r>
                    </a:p>
                    <a:p>
                      <a:r>
                        <a:rPr lang="tr-TR" sz="1400" dirty="0" smtClean="0"/>
                        <a:t>Dr. Mehmet Küçük </a:t>
                      </a:r>
                    </a:p>
                    <a:p>
                      <a:r>
                        <a:rPr lang="tr-TR" sz="1400" dirty="0" smtClean="0"/>
                        <a:t>Dr. Seniha </a:t>
                      </a:r>
                      <a:r>
                        <a:rPr lang="tr-TR" sz="1400" dirty="0" err="1" smtClean="0"/>
                        <a:t>Morsümbül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727785"/>
                  </a:ext>
                </a:extLst>
              </a:tr>
              <a:tr h="437662">
                <a:tc>
                  <a:txBody>
                    <a:bodyPr/>
                    <a:lstStyle/>
                    <a:p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Sayfası ve Sosyal Medya Komisyonu (SMK) 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Bölüm web sayfasını sürekli olarak güncellemek, </a:t>
                      </a:r>
                    </a:p>
                    <a:p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Bölüm web sayfasında ve sosyal medya hesaplarında duyurulara ve etkinliklere yer vermek, </a:t>
                      </a:r>
                    </a:p>
                    <a:p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–İnternet ortamındaki anketlerin oluşturulmasına destek sağlamak ve ilgili komisyonlarla koordineli çalışmak.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Lider: Doç.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Dr.Mustafa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Ertekin Dr. Mehmet Küçük Dr. Emrah Temel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79055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8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81238" y="281175"/>
            <a:ext cx="6413610" cy="305410"/>
          </a:xfrm>
        </p:spPr>
        <p:txBody>
          <a:bodyPr>
            <a:normAutofit fontScale="90000"/>
          </a:bodyPr>
          <a:lstStyle/>
          <a:p>
            <a:r>
              <a:rPr lang="tr-TR" dirty="0"/>
              <a:t>Güncellenmiş Komisyonlar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334276"/>
              </p:ext>
            </p:extLst>
          </p:nvPr>
        </p:nvGraphicFramePr>
        <p:xfrm>
          <a:off x="2281238" y="739290"/>
          <a:ext cx="6719208" cy="326197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760019">
                  <a:extLst>
                    <a:ext uri="{9D8B030D-6E8A-4147-A177-3AD203B41FA5}">
                      <a16:colId xmlns:a16="http://schemas.microsoft.com/office/drawing/2014/main" val="2519216463"/>
                    </a:ext>
                  </a:extLst>
                </a:gridCol>
                <a:gridCol w="3126728">
                  <a:extLst>
                    <a:ext uri="{9D8B030D-6E8A-4147-A177-3AD203B41FA5}">
                      <a16:colId xmlns:a16="http://schemas.microsoft.com/office/drawing/2014/main" val="3661910318"/>
                    </a:ext>
                  </a:extLst>
                </a:gridCol>
                <a:gridCol w="1832461">
                  <a:extLst>
                    <a:ext uri="{9D8B030D-6E8A-4147-A177-3AD203B41FA5}">
                      <a16:colId xmlns:a16="http://schemas.microsoft.com/office/drawing/2014/main" val="456651065"/>
                    </a:ext>
                  </a:extLst>
                </a:gridCol>
              </a:tblGrid>
              <a:tr h="305410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Komisyonun Adı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Görevleri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Komisyon Üyeleri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353437"/>
                  </a:ext>
                </a:extLst>
              </a:tr>
              <a:tr h="916230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Mezunlar ile İlişkiler Komisyonu (MİK)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– E.Ü. Mezunlar Ofisi ile koordineli olarak Bölüm mezunları ile iletişime geçmek, ilişkileri geliştirmek, </a:t>
                      </a:r>
                    </a:p>
                    <a:p>
                      <a:r>
                        <a:rPr lang="tr-TR" sz="1400" dirty="0" smtClean="0"/>
                        <a:t>– Mezunlar anketini yapmak.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Lider: Prof. Dr. Zümrüt Bahadır Ünal Doç. </a:t>
                      </a:r>
                    </a:p>
                    <a:p>
                      <a:r>
                        <a:rPr lang="tr-TR" sz="1400" dirty="0" smtClean="0"/>
                        <a:t>Dr. Deniz Duran Doç. Dr. Ebru Bozacı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727785"/>
                  </a:ext>
                </a:extLst>
              </a:tr>
              <a:tr h="437662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İş Güvenliği ve Altyapı Geliştirme Komisyonu (İGK)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– Eğitim alanlarında çalışma emniyetini sağlamak üzere gerekli önlemlerin alınması için bölüm başkanlığına önerilerde bulunmak, </a:t>
                      </a:r>
                    </a:p>
                    <a:p>
                      <a:r>
                        <a:rPr lang="tr-TR" sz="1400" dirty="0" smtClean="0"/>
                        <a:t>– İş güvenliği ile ilgili uyarı, işaret ve ekipmanların gerekli yerlere yerleştirilmesini sağlamak, </a:t>
                      </a:r>
                    </a:p>
                    <a:p>
                      <a:r>
                        <a:rPr lang="tr-TR" sz="1400" dirty="0" smtClean="0"/>
                        <a:t>– Üniversitenin engelsiz bina çalışmalarına katkıda bulunmak. 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Lider: Prof. Dr. Arif Taner </a:t>
                      </a:r>
                      <a:r>
                        <a:rPr lang="tr-TR" sz="1400" dirty="0" err="1" smtClean="0"/>
                        <a:t>Özgüney</a:t>
                      </a:r>
                      <a:r>
                        <a:rPr lang="tr-TR" sz="1400" dirty="0" smtClean="0"/>
                        <a:t> </a:t>
                      </a:r>
                    </a:p>
                    <a:p>
                      <a:r>
                        <a:rPr lang="tr-TR" sz="1400" dirty="0" smtClean="0"/>
                        <a:t>Prof. Dr. Ayşegül Ekmekçi Körlü </a:t>
                      </a:r>
                    </a:p>
                    <a:p>
                      <a:r>
                        <a:rPr lang="tr-TR" sz="1400" dirty="0" smtClean="0"/>
                        <a:t>Prof. Dr. </a:t>
                      </a:r>
                      <a:r>
                        <a:rPr lang="tr-TR" sz="1400" dirty="0" err="1" smtClean="0"/>
                        <a:t>Güldemet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Başal</a:t>
                      </a:r>
                      <a:r>
                        <a:rPr lang="tr-TR" sz="1400" dirty="0" smtClean="0"/>
                        <a:t> </a:t>
                      </a:r>
                    </a:p>
                    <a:p>
                      <a:r>
                        <a:rPr lang="tr-TR" sz="1400" dirty="0" err="1" smtClean="0"/>
                        <a:t>Elk</a:t>
                      </a:r>
                      <a:r>
                        <a:rPr lang="tr-TR" sz="1400" dirty="0" smtClean="0"/>
                        <a:t>. Müh. Ömer </a:t>
                      </a:r>
                      <a:r>
                        <a:rPr lang="tr-TR" sz="1400" dirty="0" err="1" smtClean="0"/>
                        <a:t>Kodaz</a:t>
                      </a:r>
                      <a:endParaRPr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79055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5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81238" y="281175"/>
            <a:ext cx="6413610" cy="305410"/>
          </a:xfrm>
        </p:spPr>
        <p:txBody>
          <a:bodyPr>
            <a:normAutofit fontScale="90000"/>
          </a:bodyPr>
          <a:lstStyle/>
          <a:p>
            <a:r>
              <a:rPr lang="tr-TR" dirty="0"/>
              <a:t>Güncellenmiş Komisyonlar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277374"/>
              </p:ext>
            </p:extLst>
          </p:nvPr>
        </p:nvGraphicFramePr>
        <p:xfrm>
          <a:off x="2281238" y="739290"/>
          <a:ext cx="6719208" cy="338389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760019">
                  <a:extLst>
                    <a:ext uri="{9D8B030D-6E8A-4147-A177-3AD203B41FA5}">
                      <a16:colId xmlns:a16="http://schemas.microsoft.com/office/drawing/2014/main" val="2519216463"/>
                    </a:ext>
                  </a:extLst>
                </a:gridCol>
                <a:gridCol w="3126728">
                  <a:extLst>
                    <a:ext uri="{9D8B030D-6E8A-4147-A177-3AD203B41FA5}">
                      <a16:colId xmlns:a16="http://schemas.microsoft.com/office/drawing/2014/main" val="3661910318"/>
                    </a:ext>
                  </a:extLst>
                </a:gridCol>
                <a:gridCol w="1832461">
                  <a:extLst>
                    <a:ext uri="{9D8B030D-6E8A-4147-A177-3AD203B41FA5}">
                      <a16:colId xmlns:a16="http://schemas.microsoft.com/office/drawing/2014/main" val="456651065"/>
                    </a:ext>
                  </a:extLst>
                </a:gridCol>
              </a:tblGrid>
              <a:tr h="305410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Komisyonun Adı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Görevleri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Komisyon Üyeleri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353437"/>
                  </a:ext>
                </a:extLst>
              </a:tr>
              <a:tr h="916230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Anket Komisyonu (AK)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– Son sınıf anketi ve staj anketlerinin zamanında ve düzenli olarak yapılmasını sağlamak, </a:t>
                      </a:r>
                    </a:p>
                    <a:p>
                      <a:r>
                        <a:rPr lang="tr-TR" sz="1400" dirty="0" smtClean="0"/>
                        <a:t>– Tüm anketlerin gerekli olan kısımlarını değerlendirip KAK a iletmek, Ders anketlerinin program çıktıları ile ilgili sonuçları için matris hazırlayıp </a:t>
                      </a:r>
                      <a:r>
                        <a:rPr lang="tr-TR" sz="1400" dirty="0" err="1" smtClean="0"/>
                        <a:t>KAK’a</a:t>
                      </a:r>
                      <a:r>
                        <a:rPr lang="tr-TR" sz="1400" dirty="0" smtClean="0"/>
                        <a:t> iletmek, </a:t>
                      </a:r>
                    </a:p>
                    <a:p>
                      <a:r>
                        <a:rPr lang="tr-TR" sz="1400" dirty="0" smtClean="0"/>
                        <a:t>– Anket sorularının değiştirilmesi gerektiğinde öneriler hazırlayarak </a:t>
                      </a:r>
                      <a:r>
                        <a:rPr lang="tr-TR" sz="1400" dirty="0" err="1" smtClean="0"/>
                        <a:t>KAK’a</a:t>
                      </a:r>
                      <a:r>
                        <a:rPr lang="tr-TR" sz="1400" dirty="0" smtClean="0"/>
                        <a:t> iletmek, </a:t>
                      </a:r>
                    </a:p>
                    <a:p>
                      <a:r>
                        <a:rPr lang="tr-TR" sz="1400" dirty="0" smtClean="0"/>
                        <a:t>- Sistem Analizi ve Tasarımı ve Bitirme ödevi derslerinin PÇ anketlerini değerlendirmek.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Lider: Doç. Dr. Seher Kanat </a:t>
                      </a:r>
                    </a:p>
                    <a:p>
                      <a:r>
                        <a:rPr lang="tr-TR" sz="1400" dirty="0" smtClean="0"/>
                        <a:t>Doç. Dr. Gözde Ertekin Doç. Dr. Derya Tama </a:t>
                      </a:r>
                      <a:r>
                        <a:rPr lang="tr-TR" sz="1400" dirty="0" err="1" smtClean="0"/>
                        <a:t>Birkocak</a:t>
                      </a:r>
                      <a:endParaRPr lang="tr-TR" sz="1400" dirty="0" smtClean="0"/>
                    </a:p>
                    <a:p>
                      <a:r>
                        <a:rPr lang="tr-TR" sz="1400" dirty="0" smtClean="0"/>
                        <a:t>Dr. Eda Acar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727785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34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81238" y="739290"/>
            <a:ext cx="6413610" cy="305410"/>
          </a:xfrm>
        </p:spPr>
        <p:txBody>
          <a:bodyPr>
            <a:normAutofit fontScale="90000"/>
          </a:bodyPr>
          <a:lstStyle/>
          <a:p>
            <a:r>
              <a:rPr lang="tr-TR" dirty="0"/>
              <a:t>Güncellenmiş Komisyonlar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529308"/>
              </p:ext>
            </p:extLst>
          </p:nvPr>
        </p:nvGraphicFramePr>
        <p:xfrm>
          <a:off x="2128439" y="1502815"/>
          <a:ext cx="6719208" cy="167701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760019">
                  <a:extLst>
                    <a:ext uri="{9D8B030D-6E8A-4147-A177-3AD203B41FA5}">
                      <a16:colId xmlns:a16="http://schemas.microsoft.com/office/drawing/2014/main" val="2519216463"/>
                    </a:ext>
                  </a:extLst>
                </a:gridCol>
                <a:gridCol w="3126728">
                  <a:extLst>
                    <a:ext uri="{9D8B030D-6E8A-4147-A177-3AD203B41FA5}">
                      <a16:colId xmlns:a16="http://schemas.microsoft.com/office/drawing/2014/main" val="3661910318"/>
                    </a:ext>
                  </a:extLst>
                </a:gridCol>
                <a:gridCol w="1832461">
                  <a:extLst>
                    <a:ext uri="{9D8B030D-6E8A-4147-A177-3AD203B41FA5}">
                      <a16:colId xmlns:a16="http://schemas.microsoft.com/office/drawing/2014/main" val="456651065"/>
                    </a:ext>
                  </a:extLst>
                </a:gridCol>
              </a:tblGrid>
              <a:tr h="305410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Komisyonun Adı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Görevleri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Komisyon Üyeleri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353437"/>
                  </a:ext>
                </a:extLst>
              </a:tr>
              <a:tr h="916230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Dökümantasyon</a:t>
                      </a:r>
                      <a:r>
                        <a:rPr lang="tr-TR" sz="1400" dirty="0" smtClean="0"/>
                        <a:t> ve Arşiv Komisyonu (DAK)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– Akreditasyonla ilgili e-arşiv oluşturmak – Akreditasyon yazışma dosyasını oluşturmak ve takip etmek </a:t>
                      </a:r>
                    </a:p>
                    <a:p>
                      <a:r>
                        <a:rPr lang="tr-TR" sz="1400" dirty="0" smtClean="0"/>
                        <a:t>– Akreditasyonla ilgili tüm dosyalardaki eksikleri belirlemek ve eksiklikleri ilgili akreditasyon komisyonuna bildirmek.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Lider: Prof. Dr. Ayşegül Körlü </a:t>
                      </a:r>
                    </a:p>
                    <a:p>
                      <a:r>
                        <a:rPr lang="tr-TR" sz="1400" dirty="0" err="1" smtClean="0"/>
                        <a:t>Ends</a:t>
                      </a:r>
                      <a:r>
                        <a:rPr lang="tr-TR" sz="1400" dirty="0" smtClean="0"/>
                        <a:t>. Müh. Nilay Akgün </a:t>
                      </a:r>
                    </a:p>
                    <a:p>
                      <a:r>
                        <a:rPr lang="tr-TR" sz="1400" dirty="0" err="1" smtClean="0"/>
                        <a:t>Sekr</a:t>
                      </a:r>
                      <a:r>
                        <a:rPr lang="tr-TR" sz="1400" dirty="0" smtClean="0"/>
                        <a:t>. Bahriye Uysal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727785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Müdek Toplantısı 13/04/2023 Prof. Dr. Ayşegül Körlü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9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735</Words>
  <Application>Microsoft Office PowerPoint</Application>
  <PresentationFormat>Ekran Gösterisi (16:9)</PresentationFormat>
  <Paragraphs>96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Güncellenmiş Komisyonlar</vt:lpstr>
      <vt:lpstr>Güncellenmiş Komisyonlar</vt:lpstr>
      <vt:lpstr>Güncellenmiş Komisyonlar</vt:lpstr>
      <vt:lpstr>Güncellenmiş Komisyonlar</vt:lpstr>
      <vt:lpstr>Güncellenmiş Komisyonlar</vt:lpstr>
      <vt:lpstr>Güncellenmiş Komisyonlar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2023-11-16T10:23:44Z</dcterms:modified>
</cp:coreProperties>
</file>